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6"/>
  </p:notesMasterIdLst>
  <p:sldIdLst>
    <p:sldId id="256" r:id="rId2"/>
    <p:sldId id="269" r:id="rId3"/>
    <p:sldId id="270" r:id="rId4"/>
    <p:sldId id="259" r:id="rId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7"/>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007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0" y="3777640"/>
            <a:ext cx="9144000" cy="1365860"/>
          </a:xfrm>
          <a:prstGeom prst="rect">
            <a:avLst/>
          </a:prstGeom>
          <a:noFill/>
          <a:ln>
            <a:noFill/>
          </a:ln>
        </p:spPr>
      </p:pic>
      <p:pic>
        <p:nvPicPr>
          <p:cNvPr id="55" name="Google Shape;55;p13"/>
          <p:cNvPicPr preferRelativeResize="0"/>
          <p:nvPr/>
        </p:nvPicPr>
        <p:blipFill rotWithShape="1">
          <a:blip r:embed="rId4">
            <a:alphaModFix/>
          </a:blip>
          <a:srcRect/>
          <a:stretch/>
        </p:blipFill>
        <p:spPr>
          <a:xfrm>
            <a:off x="222675" y="214225"/>
            <a:ext cx="1578401" cy="783575"/>
          </a:xfrm>
          <a:prstGeom prst="rect">
            <a:avLst/>
          </a:prstGeom>
          <a:noFill/>
          <a:ln>
            <a:noFill/>
          </a:ln>
        </p:spPr>
      </p:pic>
      <p:sp>
        <p:nvSpPr>
          <p:cNvPr id="56" name="Google Shape;56;p13"/>
          <p:cNvSpPr txBox="1"/>
          <p:nvPr/>
        </p:nvSpPr>
        <p:spPr>
          <a:xfrm>
            <a:off x="222675" y="1606350"/>
            <a:ext cx="8763000" cy="1930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100"/>
              <a:buFont typeface="Arial"/>
              <a:buNone/>
            </a:pPr>
            <a:r>
              <a:rPr lang="en-IN" sz="3000" b="1" i="0" u="none" strike="noStrike" cap="none" dirty="0">
                <a:solidFill>
                  <a:srgbClr val="FF0000"/>
                </a:solidFill>
                <a:latin typeface="Calibri"/>
                <a:ea typeface="Calibri"/>
                <a:cs typeface="Calibri"/>
                <a:sym typeface="Calibri"/>
              </a:rPr>
              <a:t>WELCOME TO VIRTUAL CLASS- VII</a:t>
            </a:r>
          </a:p>
          <a:p>
            <a:pPr marL="0" marR="0" lvl="0" indent="0" algn="ctr" rtl="0">
              <a:lnSpc>
                <a:spcPct val="100000"/>
              </a:lnSpc>
              <a:spcBef>
                <a:spcPts val="0"/>
              </a:spcBef>
              <a:spcAft>
                <a:spcPts val="0"/>
              </a:spcAft>
              <a:buClr>
                <a:srgbClr val="000000"/>
              </a:buClr>
              <a:buSzPts val="3100"/>
              <a:buFont typeface="Arial"/>
              <a:buNone/>
            </a:pPr>
            <a:r>
              <a:rPr lang="en-IN" sz="3000" b="1" dirty="0">
                <a:solidFill>
                  <a:schemeClr val="tx1"/>
                </a:solidFill>
                <a:latin typeface="Calibri"/>
                <a:ea typeface="Calibri"/>
                <a:cs typeface="Calibri"/>
                <a:sym typeface="Calibri"/>
              </a:rPr>
              <a:t>SOCIAL SCIENCE</a:t>
            </a:r>
            <a:endParaRPr sz="2900" b="1" i="0" u="none" strike="noStrike" cap="none" dirty="0">
              <a:solidFill>
                <a:schemeClr val="tx1"/>
              </a:solidFill>
              <a:latin typeface="Calibri"/>
              <a:ea typeface="Calibri"/>
              <a:cs typeface="Calibri"/>
              <a:sym typeface="Calibri"/>
            </a:endParaRPr>
          </a:p>
        </p:txBody>
      </p:sp>
      <p:sp>
        <p:nvSpPr>
          <p:cNvPr id="57" name="Google Shape;57;p13"/>
          <p:cNvSpPr txBox="1"/>
          <p:nvPr/>
        </p:nvSpPr>
        <p:spPr>
          <a:xfrm>
            <a:off x="5874275" y="98375"/>
            <a:ext cx="3176100" cy="126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 name="Google Shape;58;p13"/>
          <p:cNvSpPr txBox="1"/>
          <p:nvPr/>
        </p:nvSpPr>
        <p:spPr>
          <a:xfrm>
            <a:off x="2222175" y="2571738"/>
            <a:ext cx="4764000" cy="96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t>SUBJECT : (HISTORY)</a:t>
            </a:r>
            <a:endParaRPr b="1" dirty="0"/>
          </a:p>
          <a:p>
            <a:pPr marL="0" lvl="0" indent="0" algn="l" rtl="0">
              <a:spcBef>
                <a:spcPts val="0"/>
              </a:spcBef>
              <a:spcAft>
                <a:spcPts val="0"/>
              </a:spcAft>
              <a:buNone/>
            </a:pPr>
            <a:r>
              <a:rPr lang="en" b="1" dirty="0"/>
              <a:t>CHAPTER NUMBER: 1</a:t>
            </a:r>
            <a:endParaRPr b="1" dirty="0"/>
          </a:p>
          <a:p>
            <a:pPr marL="0" lvl="0" indent="0" algn="l" rtl="0">
              <a:spcBef>
                <a:spcPts val="0"/>
              </a:spcBef>
              <a:spcAft>
                <a:spcPts val="0"/>
              </a:spcAft>
              <a:buNone/>
            </a:pPr>
            <a:r>
              <a:rPr lang="en" b="1" dirty="0"/>
              <a:t>CHAPTER NAME </a:t>
            </a:r>
            <a:r>
              <a:rPr lang="en" b="1"/>
              <a:t>: WHEN, WHERE AND HOW- MEDIEVAL PERIOD OF INDIA.</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6.jpg" descr="C:\Users\lenovo\Desktop\download (1).jpg"/>
          <p:cNvPicPr>
            <a:picLocks noGrp="1"/>
          </p:cNvPicPr>
          <p:nvPr>
            <p:ph idx="1"/>
          </p:nvPr>
        </p:nvPicPr>
        <p:blipFill>
          <a:blip r:embed="rId2"/>
          <a:srcRect/>
          <a:stretch>
            <a:fillRect/>
          </a:stretch>
        </p:blipFill>
        <p:spPr>
          <a:xfrm>
            <a:off x="199803" y="711777"/>
            <a:ext cx="2493169" cy="10287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image11.jpg" descr="Image result for kautilya literary sources"/>
          <p:cNvPicPr/>
          <p:nvPr/>
        </p:nvPicPr>
        <p:blipFill>
          <a:blip r:embed="rId3"/>
          <a:srcRect/>
          <a:stretch>
            <a:fillRect/>
          </a:stretch>
        </p:blipFill>
        <p:spPr>
          <a:xfrm>
            <a:off x="3692156" y="1001813"/>
            <a:ext cx="1759688" cy="1477328"/>
          </a:xfrm>
          <a:prstGeom prst="ellipse">
            <a:avLst/>
          </a:prstGeom>
          <a:ln>
            <a:noFill/>
          </a:ln>
          <a:effectLst>
            <a:softEdge rad="112500"/>
          </a:effectLst>
        </p:spPr>
      </p:pic>
      <p:sp>
        <p:nvSpPr>
          <p:cNvPr id="6" name="Rectangle 5"/>
          <p:cNvSpPr/>
          <p:nvPr/>
        </p:nvSpPr>
        <p:spPr>
          <a:xfrm>
            <a:off x="1559442" y="141766"/>
            <a:ext cx="6026680" cy="415498"/>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IN" sz="2100" b="1" dirty="0">
                <a:solidFill>
                  <a:schemeClr val="accent5"/>
                </a:solidFill>
              </a:rPr>
              <a:t>Textual records- Literary Evidence</a:t>
            </a:r>
            <a:r>
              <a:rPr lang="en-IN" sz="2100" b="1" dirty="0"/>
              <a:t>.</a:t>
            </a:r>
            <a:endParaRPr lang="en-US" sz="2100" b="1" dirty="0"/>
          </a:p>
        </p:txBody>
      </p:sp>
      <p:sp>
        <p:nvSpPr>
          <p:cNvPr id="9" name="Rectangle 8"/>
          <p:cNvSpPr/>
          <p:nvPr/>
        </p:nvSpPr>
        <p:spPr>
          <a:xfrm>
            <a:off x="199803" y="1974741"/>
            <a:ext cx="8313332" cy="1361911"/>
          </a:xfrm>
          <a:prstGeom prst="rect">
            <a:avLst/>
          </a:prstGeom>
        </p:spPr>
        <p:txBody>
          <a:bodyPr wrap="square">
            <a:spAutoFit/>
          </a:bodyPr>
          <a:lstStyle/>
          <a:p>
            <a:pPr lvl="0" fontAlgn="base">
              <a:spcBef>
                <a:spcPct val="0"/>
              </a:spcBef>
              <a:spcAft>
                <a:spcPct val="0"/>
              </a:spcAft>
            </a:pPr>
            <a:r>
              <a:rPr lang="en-US" sz="1050" b="1" dirty="0">
                <a:solidFill>
                  <a:srgbClr val="FF0000"/>
                </a:solidFill>
                <a:latin typeface="Arial" pitchFamily="34" charset="0"/>
                <a:ea typeface="Roboto" charset="0"/>
                <a:cs typeface="Roboto" charset="0"/>
              </a:rPr>
              <a:t>Religious Literature:</a:t>
            </a:r>
            <a:endParaRPr lang="en-US" sz="1500" b="1" dirty="0">
              <a:solidFill>
                <a:srgbClr val="FF0000"/>
              </a:solidFill>
              <a:latin typeface="Arial" pitchFamily="34" charset="0"/>
              <a:cs typeface="Arial" pitchFamily="34" charset="0"/>
            </a:endParaRPr>
          </a:p>
          <a:p>
            <a:pPr lvl="0" eaLnBrk="0" fontAlgn="base" hangingPunct="0">
              <a:spcBef>
                <a:spcPct val="0"/>
              </a:spcBef>
              <a:spcAft>
                <a:spcPct val="0"/>
              </a:spcAft>
            </a:pPr>
            <a:r>
              <a:rPr lang="en-US" sz="1200" b="1" dirty="0"/>
              <a:t>History is not a record of only the rulers. It is mostly an account of the people’s life and living. The literature of every time is like a mirror of that time. Mental and social conditions of the people are known from literary sources.</a:t>
            </a:r>
          </a:p>
          <a:p>
            <a:pPr lvl="0" eaLnBrk="0" fontAlgn="base" hangingPunct="0">
              <a:spcBef>
                <a:spcPct val="0"/>
              </a:spcBef>
              <a:spcAft>
                <a:spcPct val="0"/>
              </a:spcAft>
            </a:pPr>
            <a:r>
              <a:rPr lang="en-US" sz="1200" b="1" dirty="0"/>
              <a:t>The Religious Literature of India is too vast. It includes the Vedas, the Upanishads, the great epics like the Ramayana and Mahabharata, and the Puranas of the Hindus. These are like mines of information about religious beliefs, social systems, people’s manners and customs, political institutions, and conditions of culture.</a:t>
            </a:r>
          </a:p>
        </p:txBody>
      </p:sp>
      <p:sp>
        <p:nvSpPr>
          <p:cNvPr id="10" name="Rectangle 9"/>
          <p:cNvSpPr/>
          <p:nvPr/>
        </p:nvSpPr>
        <p:spPr>
          <a:xfrm>
            <a:off x="114300" y="3491165"/>
            <a:ext cx="6172200" cy="1061829"/>
          </a:xfrm>
          <a:prstGeom prst="rect">
            <a:avLst/>
          </a:prstGeom>
        </p:spPr>
        <p:txBody>
          <a:bodyPr wrap="square">
            <a:spAutoFit/>
          </a:bodyPr>
          <a:lstStyle/>
          <a:p>
            <a:r>
              <a:rPr lang="en-IN" sz="1500" b="1" dirty="0" err="1">
                <a:solidFill>
                  <a:srgbClr val="FF0000"/>
                </a:solidFill>
              </a:rPr>
              <a:t>Kautilya’s</a:t>
            </a:r>
            <a:r>
              <a:rPr lang="en-IN" sz="1500" b="1" dirty="0">
                <a:solidFill>
                  <a:srgbClr val="FF0000"/>
                </a:solidFill>
              </a:rPr>
              <a:t> </a:t>
            </a:r>
            <a:r>
              <a:rPr lang="en-IN" sz="1500" b="1" dirty="0" err="1">
                <a:solidFill>
                  <a:srgbClr val="FF0000"/>
                </a:solidFill>
              </a:rPr>
              <a:t>Arthasastra</a:t>
            </a:r>
            <a:r>
              <a:rPr lang="en-IN" sz="1500" b="1" dirty="0">
                <a:solidFill>
                  <a:srgbClr val="FF0000"/>
                </a:solidFill>
              </a:rPr>
              <a:t> </a:t>
            </a:r>
            <a:r>
              <a:rPr lang="en-IN" sz="1200" b="1" dirty="0"/>
              <a:t>is a famous work. It not only speaks of the State and polity, but also of socio-economic system. Authors like Patanjali and Panini, though they wrote Sanskrit grammar, also described some political events. The dramas of </a:t>
            </a:r>
            <a:r>
              <a:rPr lang="en-IN" sz="1200" b="1" dirty="0" err="1"/>
              <a:t>Kalidasa</a:t>
            </a:r>
            <a:r>
              <a:rPr lang="en-IN" sz="1200" b="1" dirty="0"/>
              <a:t>, </a:t>
            </a:r>
            <a:r>
              <a:rPr lang="en-IN" sz="1200" b="1" dirty="0" err="1"/>
              <a:t>Vishakhadatta</a:t>
            </a:r>
            <a:r>
              <a:rPr lang="en-IN" sz="1200" b="1" dirty="0"/>
              <a:t>, and </a:t>
            </a:r>
            <a:r>
              <a:rPr lang="en-IN" sz="1200" b="1" dirty="0" err="1"/>
              <a:t>Bhasa</a:t>
            </a:r>
            <a:r>
              <a:rPr lang="en-IN" sz="1200" b="1" dirty="0"/>
              <a:t> give us useful information about the people and </a:t>
            </a:r>
            <a:endParaRPr lang="en-US" sz="1500" b="1" dirty="0"/>
          </a:p>
        </p:txBody>
      </p:sp>
      <p:pic>
        <p:nvPicPr>
          <p:cNvPr id="2" name="Picture 1">
            <a:extLst>
              <a:ext uri="{FF2B5EF4-FFF2-40B4-BE49-F238E27FC236}">
                <a16:creationId xmlns:a16="http://schemas.microsoft.com/office/drawing/2014/main" id="{8A5FDB27-FA32-4686-80B6-C373B881365C}"/>
              </a:ext>
            </a:extLst>
          </p:cNvPr>
          <p:cNvPicPr>
            <a:picLocks noChangeAspect="1"/>
          </p:cNvPicPr>
          <p:nvPr/>
        </p:nvPicPr>
        <p:blipFill>
          <a:blip r:embed="rId4"/>
          <a:stretch>
            <a:fillRect/>
          </a:stretch>
        </p:blipFill>
        <p:spPr>
          <a:xfrm>
            <a:off x="7667509" y="4245119"/>
            <a:ext cx="1237595" cy="61574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0.jpg" descr="Image result for ibn battuta literary sources medieval period in india"/>
          <p:cNvPicPr>
            <a:picLocks noGrp="1"/>
          </p:cNvPicPr>
          <p:nvPr>
            <p:ph idx="1"/>
          </p:nvPr>
        </p:nvPicPr>
        <p:blipFill>
          <a:blip r:embed="rId2"/>
          <a:srcRect t="5727" b="20576"/>
          <a:stretch>
            <a:fillRect/>
          </a:stretch>
        </p:blipFill>
        <p:spPr>
          <a:xfrm>
            <a:off x="6684335" y="136452"/>
            <a:ext cx="2105246" cy="145843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0481" name="Rectangle 1"/>
          <p:cNvSpPr>
            <a:spLocks noChangeArrowheads="1"/>
          </p:cNvSpPr>
          <p:nvPr/>
        </p:nvSpPr>
        <p:spPr bwMode="auto">
          <a:xfrm>
            <a:off x="1143000" y="1"/>
            <a:ext cx="4914900" cy="438582"/>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spAutoFit/>
          </a:bodyPr>
          <a:lstStyle/>
          <a:p>
            <a:pPr algn="ctr" defTabSz="685800" fontAlgn="base">
              <a:spcBef>
                <a:spcPct val="0"/>
              </a:spcBef>
              <a:spcAft>
                <a:spcPct val="0"/>
              </a:spcAft>
              <a:buClrTx/>
            </a:pPr>
            <a:r>
              <a:rPr lang="en-US" sz="2400" b="1" dirty="0">
                <a:latin typeface="Arial" pitchFamily="34" charset="0"/>
                <a:ea typeface="Roboto"/>
                <a:cs typeface="Roboto"/>
              </a:rPr>
              <a:t>Accounts of Foreigners:</a:t>
            </a:r>
            <a:endParaRPr lang="en-US" sz="3600" b="1" dirty="0">
              <a:solidFill>
                <a:schemeClr val="tx1"/>
              </a:solidFill>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936595320"/>
              </p:ext>
            </p:extLst>
          </p:nvPr>
        </p:nvGraphicFramePr>
        <p:xfrm>
          <a:off x="836427" y="742950"/>
          <a:ext cx="5621524" cy="3999469"/>
        </p:xfrm>
        <a:graphic>
          <a:graphicData uri="http://schemas.openxmlformats.org/drawingml/2006/table">
            <a:tbl>
              <a:tblPr firstRow="1" bandRow="1">
                <a:tableStyleId>{073A0DAA-6AF3-43AB-8588-CEC1D06C72B9}</a:tableStyleId>
              </a:tblPr>
              <a:tblGrid>
                <a:gridCol w="2810762">
                  <a:extLst>
                    <a:ext uri="{9D8B030D-6E8A-4147-A177-3AD203B41FA5}">
                      <a16:colId xmlns:a16="http://schemas.microsoft.com/office/drawing/2014/main" val="20000"/>
                    </a:ext>
                  </a:extLst>
                </a:gridCol>
                <a:gridCol w="2810762">
                  <a:extLst>
                    <a:ext uri="{9D8B030D-6E8A-4147-A177-3AD203B41FA5}">
                      <a16:colId xmlns:a16="http://schemas.microsoft.com/office/drawing/2014/main" val="20001"/>
                    </a:ext>
                  </a:extLst>
                </a:gridCol>
              </a:tblGrid>
              <a:tr h="538939">
                <a:tc>
                  <a:txBody>
                    <a:bodyPr/>
                    <a:lstStyle/>
                    <a:p>
                      <a:pPr algn="ctr"/>
                      <a:r>
                        <a:rPr lang="en-US" sz="1800" b="1" dirty="0"/>
                        <a:t>FOREIGN TRAVELERS </a:t>
                      </a:r>
                    </a:p>
                  </a:txBody>
                  <a:tcPr marL="68580" marR="68580" marT="34290" marB="34290"/>
                </a:tc>
                <a:tc>
                  <a:txBody>
                    <a:bodyPr/>
                    <a:lstStyle/>
                    <a:p>
                      <a:pPr algn="ctr"/>
                      <a:r>
                        <a:rPr lang="en-US" sz="1800" b="1" dirty="0"/>
                        <a:t>BOOKS</a:t>
                      </a:r>
                    </a:p>
                  </a:txBody>
                  <a:tcPr marL="68580" marR="68580" marT="34290" marB="34290"/>
                </a:tc>
                <a:extLst>
                  <a:ext uri="{0D108BD9-81ED-4DB2-BD59-A6C34878D82A}">
                    <a16:rowId xmlns:a16="http://schemas.microsoft.com/office/drawing/2014/main" val="10000"/>
                  </a:ext>
                </a:extLst>
              </a:tr>
              <a:tr h="259489">
                <a:tc>
                  <a:txBody>
                    <a:bodyPr/>
                    <a:lstStyle/>
                    <a:p>
                      <a:pPr algn="ctr"/>
                      <a:r>
                        <a:rPr lang="en-US" sz="1500" b="1" dirty="0" err="1"/>
                        <a:t>Alberuni</a:t>
                      </a:r>
                      <a:endParaRPr lang="en-US" sz="1500" b="1" dirty="0"/>
                    </a:p>
                  </a:txBody>
                  <a:tcPr marL="68580" marR="68580" marT="34290" marB="34290"/>
                </a:tc>
                <a:tc>
                  <a:txBody>
                    <a:bodyPr/>
                    <a:lstStyle/>
                    <a:p>
                      <a:pPr algn="ctr"/>
                      <a:r>
                        <a:rPr lang="en-US" sz="1500" b="1" dirty="0" err="1"/>
                        <a:t>Tahqiq-i</a:t>
                      </a:r>
                      <a:r>
                        <a:rPr lang="en-US" sz="1500" b="1" dirty="0"/>
                        <a:t> Hind</a:t>
                      </a:r>
                    </a:p>
                  </a:txBody>
                  <a:tcPr marL="68580" marR="68580" marT="34290" marB="34290"/>
                </a:tc>
                <a:extLst>
                  <a:ext uri="{0D108BD9-81ED-4DB2-BD59-A6C34878D82A}">
                    <a16:rowId xmlns:a16="http://schemas.microsoft.com/office/drawing/2014/main" val="10001"/>
                  </a:ext>
                </a:extLst>
              </a:tr>
              <a:tr h="459096">
                <a:tc>
                  <a:txBody>
                    <a:bodyPr/>
                    <a:lstStyle/>
                    <a:p>
                      <a:pPr algn="ctr"/>
                      <a:r>
                        <a:rPr lang="en-US" sz="1500" b="1" dirty="0" err="1"/>
                        <a:t>Ibn</a:t>
                      </a:r>
                      <a:r>
                        <a:rPr lang="en-US" sz="1500" b="1" dirty="0"/>
                        <a:t> </a:t>
                      </a:r>
                      <a:r>
                        <a:rPr lang="en-US" sz="1500" b="1" dirty="0" err="1"/>
                        <a:t>Batuta</a:t>
                      </a:r>
                      <a:endParaRPr lang="en-US" sz="1500" b="1" dirty="0"/>
                    </a:p>
                  </a:txBody>
                  <a:tcPr marL="68580" marR="68580" marT="34290" marB="34290"/>
                </a:tc>
                <a:tc>
                  <a:txBody>
                    <a:bodyPr/>
                    <a:lstStyle/>
                    <a:p>
                      <a:pPr algn="ctr"/>
                      <a:r>
                        <a:rPr lang="en-US" sz="1500" b="1" dirty="0"/>
                        <a:t>Mohammad Bin </a:t>
                      </a:r>
                      <a:r>
                        <a:rPr lang="en-US" sz="1500" b="1" dirty="0" err="1"/>
                        <a:t>Tughalaq</a:t>
                      </a:r>
                      <a:endParaRPr lang="en-US" sz="1500" b="1" dirty="0"/>
                    </a:p>
                  </a:txBody>
                  <a:tcPr marL="68580" marR="68580" marT="34290" marB="34290"/>
                </a:tc>
                <a:extLst>
                  <a:ext uri="{0D108BD9-81ED-4DB2-BD59-A6C34878D82A}">
                    <a16:rowId xmlns:a16="http://schemas.microsoft.com/office/drawing/2014/main" val="10002"/>
                  </a:ext>
                </a:extLst>
              </a:tr>
              <a:tr h="459096">
                <a:tc>
                  <a:txBody>
                    <a:bodyPr/>
                    <a:lstStyle/>
                    <a:p>
                      <a:pPr algn="ctr"/>
                      <a:r>
                        <a:rPr lang="en-US" sz="1500" b="1" dirty="0"/>
                        <a:t>Marco Polo</a:t>
                      </a:r>
                    </a:p>
                  </a:txBody>
                  <a:tcPr marL="68580" marR="68580" marT="34290" marB="34290"/>
                </a:tc>
                <a:tc>
                  <a:txBody>
                    <a:bodyPr/>
                    <a:lstStyle/>
                    <a:p>
                      <a:pPr algn="ctr"/>
                      <a:r>
                        <a:rPr lang="en-US" sz="1500" b="1" dirty="0"/>
                        <a:t>Social </a:t>
                      </a:r>
                      <a:r>
                        <a:rPr lang="en-US" sz="1500" b="1" dirty="0" err="1"/>
                        <a:t>Customes</a:t>
                      </a:r>
                      <a:r>
                        <a:rPr lang="en-US" sz="1500" b="1" dirty="0"/>
                        <a:t> Of South India</a:t>
                      </a:r>
                    </a:p>
                  </a:txBody>
                  <a:tcPr marL="68580" marR="68580" marT="34290" marB="34290"/>
                </a:tc>
                <a:extLst>
                  <a:ext uri="{0D108BD9-81ED-4DB2-BD59-A6C34878D82A}">
                    <a16:rowId xmlns:a16="http://schemas.microsoft.com/office/drawing/2014/main" val="10003"/>
                  </a:ext>
                </a:extLst>
              </a:tr>
              <a:tr h="259489">
                <a:tc gridSpan="2">
                  <a:txBody>
                    <a:bodyPr/>
                    <a:lstStyle/>
                    <a:p>
                      <a:pPr algn="ctr"/>
                      <a:r>
                        <a:rPr lang="en-US" sz="1500" b="1" dirty="0">
                          <a:ln>
                            <a:solidFill>
                              <a:sysClr val="windowText" lastClr="000000"/>
                            </a:solidFill>
                          </a:ln>
                          <a:solidFill>
                            <a:sysClr val="windowText" lastClr="000000"/>
                          </a:solidFill>
                        </a:rPr>
                        <a:t>Indigenous Sources Of Literature</a:t>
                      </a:r>
                    </a:p>
                  </a:txBody>
                  <a:tcPr marL="68580" marR="68580" marT="34290" marB="34290"/>
                </a:tc>
                <a:tc hMerge="1">
                  <a:txBody>
                    <a:bodyPr/>
                    <a:lstStyle/>
                    <a:p>
                      <a:pPr algn="ctr"/>
                      <a:endParaRPr lang="en-US" sz="2800" dirty="0"/>
                    </a:p>
                  </a:txBody>
                  <a:tcPr/>
                </a:tc>
                <a:extLst>
                  <a:ext uri="{0D108BD9-81ED-4DB2-BD59-A6C34878D82A}">
                    <a16:rowId xmlns:a16="http://schemas.microsoft.com/office/drawing/2014/main" val="10004"/>
                  </a:ext>
                </a:extLst>
              </a:tr>
              <a:tr h="459096">
                <a:tc gridSpan="2">
                  <a:txBody>
                    <a:bodyPr/>
                    <a:lstStyle/>
                    <a:p>
                      <a:pPr algn="ctr"/>
                      <a:r>
                        <a:rPr lang="en-US" sz="1500" b="1" dirty="0"/>
                        <a:t>Colonel Told- Annals of Antiquities of Rajastan 1829</a:t>
                      </a:r>
                      <a:r>
                        <a:rPr lang="en-US" sz="1500" b="1" baseline="0" dirty="0"/>
                        <a:t> CE</a:t>
                      </a:r>
                      <a:endParaRPr lang="en-US" sz="1500" b="1" dirty="0"/>
                    </a:p>
                  </a:txBody>
                  <a:tcPr marL="68580" marR="68580" marT="34290" marB="34290"/>
                </a:tc>
                <a:tc hMerge="1">
                  <a:txBody>
                    <a:bodyPr/>
                    <a:lstStyle/>
                    <a:p>
                      <a:endParaRPr lang="en-US"/>
                    </a:p>
                  </a:txBody>
                  <a:tcPr/>
                </a:tc>
                <a:extLst>
                  <a:ext uri="{0D108BD9-81ED-4DB2-BD59-A6C34878D82A}">
                    <a16:rowId xmlns:a16="http://schemas.microsoft.com/office/drawing/2014/main" val="10005"/>
                  </a:ext>
                </a:extLst>
              </a:tr>
              <a:tr h="474066">
                <a:tc gridSpan="2">
                  <a:txBody>
                    <a:bodyPr/>
                    <a:lstStyle/>
                    <a:p>
                      <a:pPr algn="ctr"/>
                      <a:r>
                        <a:rPr lang="en-US" sz="1500" b="1" dirty="0" err="1"/>
                        <a:t>Kalhana</a:t>
                      </a:r>
                      <a:r>
                        <a:rPr lang="en-US" sz="1500" b="1" dirty="0"/>
                        <a:t>- </a:t>
                      </a:r>
                      <a:r>
                        <a:rPr lang="en-US" sz="1500" b="1" dirty="0" err="1"/>
                        <a:t>Rajatarangini</a:t>
                      </a:r>
                      <a:endParaRPr lang="en-US" sz="1500" b="1" dirty="0"/>
                    </a:p>
                  </a:txBody>
                  <a:tcPr marL="68580" marR="68580" marT="34290" marB="34290"/>
                </a:tc>
                <a:tc hMerge="1">
                  <a:txBody>
                    <a:bodyPr/>
                    <a:lstStyle/>
                    <a:p>
                      <a:endParaRPr lang="en-US"/>
                    </a:p>
                  </a:txBody>
                  <a:tcPr/>
                </a:tc>
                <a:extLst>
                  <a:ext uri="{0D108BD9-81ED-4DB2-BD59-A6C34878D82A}">
                    <a16:rowId xmlns:a16="http://schemas.microsoft.com/office/drawing/2014/main" val="10006"/>
                  </a:ext>
                </a:extLst>
              </a:tr>
              <a:tr h="474066">
                <a:tc gridSpan="2">
                  <a:txBody>
                    <a:bodyPr/>
                    <a:lstStyle/>
                    <a:p>
                      <a:pPr algn="ctr"/>
                      <a:r>
                        <a:rPr lang="en-US" sz="1500" b="1" dirty="0" err="1"/>
                        <a:t>Chand</a:t>
                      </a:r>
                      <a:r>
                        <a:rPr lang="en-US" sz="1500" b="1" dirty="0"/>
                        <a:t> </a:t>
                      </a:r>
                      <a:r>
                        <a:rPr lang="en-US" sz="1500" b="1" dirty="0" err="1"/>
                        <a:t>Bardai</a:t>
                      </a:r>
                      <a:r>
                        <a:rPr lang="en-US" sz="1500" b="1" dirty="0"/>
                        <a:t>- </a:t>
                      </a:r>
                      <a:r>
                        <a:rPr lang="en-US" sz="1500" b="1" dirty="0" err="1"/>
                        <a:t>Prithviraj</a:t>
                      </a:r>
                      <a:r>
                        <a:rPr lang="en-US" sz="1500" b="1" dirty="0"/>
                        <a:t> </a:t>
                      </a:r>
                      <a:r>
                        <a:rPr lang="en-US" sz="1500" b="1" dirty="0" err="1"/>
                        <a:t>Raso</a:t>
                      </a:r>
                      <a:endParaRPr lang="en-US" sz="1500" b="1" dirty="0"/>
                    </a:p>
                  </a:txBody>
                  <a:tcPr marL="68580" marR="68580" marT="34290" marB="34290"/>
                </a:tc>
                <a:tc hMerge="1">
                  <a:txBody>
                    <a:bodyPr/>
                    <a:lstStyle/>
                    <a:p>
                      <a:endParaRPr lang="en-US"/>
                    </a:p>
                  </a:txBody>
                  <a:tcPr/>
                </a:tc>
                <a:extLst>
                  <a:ext uri="{0D108BD9-81ED-4DB2-BD59-A6C34878D82A}">
                    <a16:rowId xmlns:a16="http://schemas.microsoft.com/office/drawing/2014/main" val="10007"/>
                  </a:ext>
                </a:extLst>
              </a:tr>
              <a:tr h="474066">
                <a:tc gridSpan="2">
                  <a:txBody>
                    <a:bodyPr/>
                    <a:lstStyle/>
                    <a:p>
                      <a:pPr algn="ctr"/>
                      <a:r>
                        <a:rPr lang="en-US" sz="1500" b="1" dirty="0" err="1"/>
                        <a:t>Bilhana</a:t>
                      </a:r>
                      <a:r>
                        <a:rPr lang="en-US" sz="1500" b="1" dirty="0"/>
                        <a:t>- </a:t>
                      </a:r>
                      <a:r>
                        <a:rPr lang="en-US" sz="1500" b="1" dirty="0" err="1"/>
                        <a:t>Athirajendra</a:t>
                      </a:r>
                      <a:r>
                        <a:rPr lang="en-US" sz="1500" b="1" dirty="0"/>
                        <a:t> </a:t>
                      </a:r>
                      <a:r>
                        <a:rPr lang="en-US" sz="1500" b="1" dirty="0" err="1"/>
                        <a:t>Chola</a:t>
                      </a:r>
                      <a:endParaRPr lang="en-US" sz="1500" b="1" dirty="0"/>
                    </a:p>
                  </a:txBody>
                  <a:tcPr marL="68580" marR="68580" marT="34290" marB="34290"/>
                </a:tc>
                <a:tc hMerge="1">
                  <a:txBody>
                    <a:bodyPr/>
                    <a:lstStyle/>
                    <a:p>
                      <a:endParaRPr lang="en-US"/>
                    </a:p>
                  </a:txBody>
                  <a:tcPr/>
                </a:tc>
                <a:extLst>
                  <a:ext uri="{0D108BD9-81ED-4DB2-BD59-A6C34878D82A}">
                    <a16:rowId xmlns:a16="http://schemas.microsoft.com/office/drawing/2014/main" val="10008"/>
                  </a:ext>
                </a:extLst>
              </a:tr>
            </a:tbl>
          </a:graphicData>
        </a:graphic>
      </p:graphicFrame>
      <p:pic>
        <p:nvPicPr>
          <p:cNvPr id="2" name="Picture 1">
            <a:extLst>
              <a:ext uri="{FF2B5EF4-FFF2-40B4-BE49-F238E27FC236}">
                <a16:creationId xmlns:a16="http://schemas.microsoft.com/office/drawing/2014/main" id="{3908E72C-2E49-444B-B20B-AA423AA3A873}"/>
              </a:ext>
            </a:extLst>
          </p:cNvPr>
          <p:cNvPicPr>
            <a:picLocks noChangeAspect="1"/>
          </p:cNvPicPr>
          <p:nvPr/>
        </p:nvPicPr>
        <p:blipFill>
          <a:blip r:embed="rId3"/>
          <a:stretch>
            <a:fillRect/>
          </a:stretch>
        </p:blipFill>
        <p:spPr>
          <a:xfrm>
            <a:off x="7469035" y="4298238"/>
            <a:ext cx="1237595" cy="61574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7787575" y="4378875"/>
            <a:ext cx="1232526" cy="611875"/>
          </a:xfrm>
          <a:prstGeom prst="rect">
            <a:avLst/>
          </a:prstGeom>
          <a:noFill/>
          <a:ln>
            <a:noFill/>
          </a:ln>
        </p:spPr>
      </p:pic>
      <p:sp>
        <p:nvSpPr>
          <p:cNvPr id="78" name="Google Shape;78;p16"/>
          <p:cNvSpPr txBox="1"/>
          <p:nvPr/>
        </p:nvSpPr>
        <p:spPr>
          <a:xfrm>
            <a:off x="621425" y="74350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1050</TotalTime>
  <Words>251</Words>
  <Application>Microsoft Office PowerPoint</Application>
  <PresentationFormat>On-screen Show (16:9)</PresentationFormat>
  <Paragraphs>26</Paragraphs>
  <Slides>4</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Simple Light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Sanghamitra Mishra</dc:creator>
  <cp:lastModifiedBy>Sanghamitra Mishra</cp:lastModifiedBy>
  <cp:revision>25</cp:revision>
  <dcterms:modified xsi:type="dcterms:W3CDTF">2021-05-03T14:00:57Z</dcterms:modified>
</cp:coreProperties>
</file>